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97675" cy="98742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o Castelnuovo" initials="EC" lastIdx="1" clrIdx="0">
    <p:extLst>
      <p:ext uri="{19B8F6BF-5375-455C-9EA6-DF929625EA0E}">
        <p15:presenceInfo xmlns:p15="http://schemas.microsoft.com/office/powerpoint/2012/main" userId="S-1-5-21-1240457857-2663034161-1146488255-12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FF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7" autoAdjust="0"/>
    <p:restoredTop sz="94249" autoAdjust="0"/>
  </p:normalViewPr>
  <p:slideViewPr>
    <p:cSldViewPr>
      <p:cViewPr varScale="1">
        <p:scale>
          <a:sx n="81" d="100"/>
          <a:sy n="81" d="100"/>
        </p:scale>
        <p:origin x="13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9A98F-50EF-4623-9EA7-576CCF4191C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5A90F-2DF3-4CD5-9BDD-647B47F5658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CABF8-3AAF-4B96-8C7C-B50B8DF226C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B2BBB7D-5042-47EA-95FB-53ADF513FCD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A8FB9-4B63-4C0C-B856-042F38BE22D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9771C-8557-4E86-8533-2B9AB863D10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0A6A9-40D6-4E79-B0E7-03984A248AA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0950D-D323-40D1-90A9-2A6A420D295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8F1A9-3A18-4654-9AD1-16E2AC529EC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83686-2066-4AF4-878C-EDADC999153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9E0DC-25FE-4F5E-9147-0AE9E089BE0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E93E5-1F8C-4CB6-A6EA-ACC005ACBE9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FFF7FC-BFD0-4BDB-99C8-6132C3B091D9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nettore 1 50"/>
          <p:cNvCxnSpPr>
            <a:cxnSpLocks/>
            <a:endCxn id="19" idx="0"/>
          </p:cNvCxnSpPr>
          <p:nvPr/>
        </p:nvCxnSpPr>
        <p:spPr>
          <a:xfrm>
            <a:off x="1412836" y="2942523"/>
            <a:ext cx="0" cy="2591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1 54"/>
          <p:cNvCxnSpPr>
            <a:cxnSpLocks/>
            <a:endCxn id="20" idx="0"/>
          </p:cNvCxnSpPr>
          <p:nvPr/>
        </p:nvCxnSpPr>
        <p:spPr>
          <a:xfrm>
            <a:off x="7236296" y="2936106"/>
            <a:ext cx="0" cy="2603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cxnSpLocks/>
            <a:stCxn id="19" idx="2"/>
          </p:cNvCxnSpPr>
          <p:nvPr/>
        </p:nvCxnSpPr>
        <p:spPr>
          <a:xfrm>
            <a:off x="1412836" y="3794620"/>
            <a:ext cx="0" cy="5704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1 66"/>
          <p:cNvCxnSpPr>
            <a:cxnSpLocks/>
          </p:cNvCxnSpPr>
          <p:nvPr/>
        </p:nvCxnSpPr>
        <p:spPr>
          <a:xfrm>
            <a:off x="8480307" y="4390959"/>
            <a:ext cx="0" cy="119828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65"/>
          <p:cNvCxnSpPr>
            <a:cxnSpLocks/>
          </p:cNvCxnSpPr>
          <p:nvPr/>
        </p:nvCxnSpPr>
        <p:spPr>
          <a:xfrm>
            <a:off x="7216818" y="3903826"/>
            <a:ext cx="0" cy="4871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>
            <a:cxnSpLocks/>
          </p:cNvCxnSpPr>
          <p:nvPr/>
        </p:nvCxnSpPr>
        <p:spPr>
          <a:xfrm flipV="1">
            <a:off x="5979109" y="4390959"/>
            <a:ext cx="0" cy="26217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flipH="1">
            <a:off x="647720" y="4365104"/>
            <a:ext cx="140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/>
          <a:lstStyle/>
          <a:p>
            <a:r>
              <a:rPr lang="it-IT" sz="3600" dirty="0">
                <a:solidFill>
                  <a:srgbClr val="002060"/>
                </a:solidFill>
              </a:rPr>
              <a:t>Fondazione Cittalia Organigramma</a:t>
            </a:r>
          </a:p>
        </p:txBody>
      </p:sp>
      <p:sp>
        <p:nvSpPr>
          <p:cNvPr id="4" name="Rettangolo 3"/>
          <p:cNvSpPr/>
          <p:nvPr/>
        </p:nvSpPr>
        <p:spPr>
          <a:xfrm>
            <a:off x="2167143" y="923673"/>
            <a:ext cx="15121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Direzione</a:t>
            </a:r>
          </a:p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(L. </a:t>
            </a:r>
            <a:r>
              <a:rPr kumimoji="0" lang="it-IT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Pacini</a:t>
            </a:r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</a:t>
            </a:r>
          </a:p>
        </p:txBody>
      </p:sp>
      <p:cxnSp>
        <p:nvCxnSpPr>
          <p:cNvPr id="10" name="Connettore 1 9"/>
          <p:cNvCxnSpPr>
            <a:cxnSpLocks/>
            <a:stCxn id="4" idx="2"/>
          </p:cNvCxnSpPr>
          <p:nvPr/>
        </p:nvCxnSpPr>
        <p:spPr>
          <a:xfrm>
            <a:off x="2923227" y="1643753"/>
            <a:ext cx="1403" cy="130730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>
            <a:cxnSpLocks/>
          </p:cNvCxnSpPr>
          <p:nvPr/>
        </p:nvCxnSpPr>
        <p:spPr>
          <a:xfrm flipH="1" flipV="1">
            <a:off x="4025735" y="2132856"/>
            <a:ext cx="1167379" cy="262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764764" y="3201633"/>
            <a:ext cx="1296144" cy="5929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Divisione</a:t>
            </a:r>
          </a:p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Welfare e Immigrazione</a:t>
            </a:r>
          </a:p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(ad interim L. </a:t>
            </a:r>
            <a:r>
              <a:rPr kumimoji="0" lang="it-IT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Pacini</a:t>
            </a:r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6444208" y="3196424"/>
            <a:ext cx="1584176" cy="688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0" 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Divisione</a:t>
            </a:r>
          </a:p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Amministrazione e Personale</a:t>
            </a:r>
          </a:p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(F. Raschellà)</a:t>
            </a:r>
            <a:endParaRPr lang="it-IT" sz="800" i="1" dirty="0">
              <a:solidFill>
                <a:schemeClr val="tx1"/>
              </a:solidFill>
              <a:latin typeface="Arial" charset="0"/>
            </a:endParaRPr>
          </a:p>
          <a:p>
            <a:pPr lvl="0" algn="ctr"/>
            <a:endParaRPr kumimoji="0" 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3405902" y="3206339"/>
            <a:ext cx="1296144" cy="678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0" 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Divisione</a:t>
            </a:r>
          </a:p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Servizio Centrale</a:t>
            </a:r>
          </a:p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(V. Costa)</a:t>
            </a:r>
          </a:p>
          <a:p>
            <a:pPr lvl="0" algn="ctr"/>
            <a:endParaRPr kumimoji="0" 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128333" y="4571688"/>
            <a:ext cx="1152128" cy="891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Dipartimento </a:t>
            </a:r>
          </a:p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Immigrazione e Politiche per l’accoglienza e l’integrazione</a:t>
            </a:r>
          </a:p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(C. Orlandi)</a:t>
            </a:r>
          </a:p>
          <a:p>
            <a:pPr lvl="0" algn="ctr"/>
            <a:endParaRPr kumimoji="0" 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1495129" y="4571687"/>
            <a:ext cx="1152128" cy="628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0" 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lvl="0" algn="ctr"/>
            <a:endParaRPr lang="it-IT" sz="800" dirty="0">
              <a:solidFill>
                <a:schemeClr val="tx1"/>
              </a:solidFill>
              <a:latin typeface="Arial" charset="0"/>
            </a:endParaRPr>
          </a:p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Dipartimento </a:t>
            </a:r>
          </a:p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Welfare</a:t>
            </a:r>
          </a:p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(S.</a:t>
            </a:r>
            <a:r>
              <a:rPr kumimoji="0" lang="it-IT" sz="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Palombo)</a:t>
            </a:r>
          </a:p>
          <a:p>
            <a:pPr algn="ctr"/>
            <a:r>
              <a:rPr lang="it-IT" sz="800" i="1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lvl="0" algn="ctr"/>
            <a:endParaRPr kumimoji="0" 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5403045" y="4548319"/>
            <a:ext cx="1152128" cy="717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Ufficio Legale</a:t>
            </a:r>
          </a:p>
          <a:p>
            <a:pPr lvl="0" algn="ctr"/>
            <a:r>
              <a:rPr lang="it-IT" sz="800" dirty="0">
                <a:solidFill>
                  <a:schemeClr val="tx1"/>
                </a:solidFill>
                <a:latin typeface="Arial" charset="0"/>
              </a:rPr>
              <a:t>e </a:t>
            </a:r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Contratti</a:t>
            </a:r>
          </a:p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</a:t>
            </a:r>
            <a:r>
              <a:rPr lang="it-IT" sz="800" dirty="0">
                <a:solidFill>
                  <a:schemeClr val="tx1"/>
                </a:solidFill>
                <a:latin typeface="Arial" charset="0"/>
              </a:rPr>
              <a:t>L. Roberti</a:t>
            </a:r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</a:t>
            </a:r>
          </a:p>
          <a:p>
            <a:pPr algn="ctr"/>
            <a:endParaRPr kumimoji="0" 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7853137" y="4571687"/>
            <a:ext cx="1152127" cy="725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800" dirty="0">
                <a:solidFill>
                  <a:schemeClr val="tx1"/>
                </a:solidFill>
                <a:latin typeface="Arial" charset="0"/>
              </a:rPr>
              <a:t>Dipartimento Amministrazione, Personale e Servizi Generali</a:t>
            </a:r>
          </a:p>
          <a:p>
            <a:pPr lvl="0" algn="ctr"/>
            <a:r>
              <a:rPr lang="it-IT" sz="800" dirty="0">
                <a:solidFill>
                  <a:schemeClr val="tx1"/>
                </a:solidFill>
                <a:latin typeface="Arial" charset="0"/>
              </a:rPr>
              <a:t>(E. Castelnuovo)</a:t>
            </a:r>
          </a:p>
        </p:txBody>
      </p:sp>
      <p:sp>
        <p:nvSpPr>
          <p:cNvPr id="33" name="Rettangolo 32"/>
          <p:cNvSpPr/>
          <p:nvPr/>
        </p:nvSpPr>
        <p:spPr>
          <a:xfrm>
            <a:off x="3304381" y="1853071"/>
            <a:ext cx="1508982" cy="656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Ufficio di Staff</a:t>
            </a:r>
          </a:p>
          <a:p>
            <a:pPr lvl="0" algn="ctr"/>
            <a:r>
              <a:rPr lang="it-IT" sz="800" dirty="0">
                <a:solidFill>
                  <a:schemeClr val="tx1"/>
                </a:solidFill>
                <a:latin typeface="Arial" charset="0"/>
              </a:rPr>
              <a:t>Supporto tecnico alle Divisioni e Progetti</a:t>
            </a:r>
            <a:endParaRPr kumimoji="0" 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</a:t>
            </a:r>
            <a:r>
              <a:rPr lang="it-IT" sz="800" dirty="0">
                <a:solidFill>
                  <a:schemeClr val="tx1"/>
                </a:solidFill>
                <a:latin typeface="Arial" charset="0"/>
              </a:rPr>
              <a:t>A. Giovannini</a:t>
            </a:r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</a:t>
            </a:r>
          </a:p>
        </p:txBody>
      </p:sp>
      <p:cxnSp>
        <p:nvCxnSpPr>
          <p:cNvPr id="48" name="Connettore 1 47"/>
          <p:cNvCxnSpPr>
            <a:cxnSpLocks/>
          </p:cNvCxnSpPr>
          <p:nvPr/>
        </p:nvCxnSpPr>
        <p:spPr>
          <a:xfrm flipH="1">
            <a:off x="1384170" y="2936106"/>
            <a:ext cx="58326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>
            <a:cxnSpLocks/>
          </p:cNvCxnSpPr>
          <p:nvPr/>
        </p:nvCxnSpPr>
        <p:spPr>
          <a:xfrm flipH="1">
            <a:off x="5944508" y="4390959"/>
            <a:ext cx="253579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1 76"/>
          <p:cNvCxnSpPr>
            <a:cxnSpLocks/>
            <a:endCxn id="23" idx="0"/>
          </p:cNvCxnSpPr>
          <p:nvPr/>
        </p:nvCxnSpPr>
        <p:spPr>
          <a:xfrm>
            <a:off x="2071193" y="4365104"/>
            <a:ext cx="0" cy="2065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1 78"/>
          <p:cNvCxnSpPr/>
          <p:nvPr/>
        </p:nvCxnSpPr>
        <p:spPr>
          <a:xfrm>
            <a:off x="656918" y="4365104"/>
            <a:ext cx="0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5C493C0A-EF94-4AE2-B4CD-519C86D694C4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4053973" y="2949904"/>
            <a:ext cx="1" cy="2564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34DEFAD9-AE12-431A-A64C-C9340934EA7A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4053974" y="3884473"/>
            <a:ext cx="0" cy="18487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7">
            <a:extLst>
              <a:ext uri="{FF2B5EF4-FFF2-40B4-BE49-F238E27FC236}">
                <a16:creationId xmlns:a16="http://schemas.microsoft.com/office/drawing/2014/main" id="{7F5090CE-6F34-47B2-85DA-E906B6966442}"/>
              </a:ext>
            </a:extLst>
          </p:cNvPr>
          <p:cNvCxnSpPr>
            <a:cxnSpLocks/>
          </p:cNvCxnSpPr>
          <p:nvPr/>
        </p:nvCxnSpPr>
        <p:spPr>
          <a:xfrm flipH="1">
            <a:off x="764764" y="5733256"/>
            <a:ext cx="656301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tangolo 48">
            <a:extLst>
              <a:ext uri="{FF2B5EF4-FFF2-40B4-BE49-F238E27FC236}">
                <a16:creationId xmlns:a16="http://schemas.microsoft.com/office/drawing/2014/main" id="{B2501E16-122A-4720-AB62-AA6D4FA57310}"/>
              </a:ext>
            </a:extLst>
          </p:cNvPr>
          <p:cNvSpPr/>
          <p:nvPr/>
        </p:nvSpPr>
        <p:spPr>
          <a:xfrm>
            <a:off x="1495129" y="6014060"/>
            <a:ext cx="1152128" cy="717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Ufficio Supporto Gestionale Legale</a:t>
            </a:r>
          </a:p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(C. Passacantando)</a:t>
            </a:r>
          </a:p>
          <a:p>
            <a:pPr algn="ctr"/>
            <a:endParaRPr kumimoji="0" 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id="{D955BF87-48A6-485B-BC37-32D799AA8149}"/>
              </a:ext>
            </a:extLst>
          </p:cNvPr>
          <p:cNvSpPr/>
          <p:nvPr/>
        </p:nvSpPr>
        <p:spPr>
          <a:xfrm>
            <a:off x="2791523" y="6003770"/>
            <a:ext cx="1152128" cy="717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Ufficio Minori Stranieri non Accompagnati</a:t>
            </a:r>
          </a:p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(M. Lanzillotto)</a:t>
            </a:r>
          </a:p>
          <a:p>
            <a:pPr algn="ctr"/>
            <a:endParaRPr kumimoji="0" 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Rettangolo 51">
            <a:extLst>
              <a:ext uri="{FF2B5EF4-FFF2-40B4-BE49-F238E27FC236}">
                <a16:creationId xmlns:a16="http://schemas.microsoft.com/office/drawing/2014/main" id="{0E9E1207-B01A-4F81-914C-FC069E6E7E20}"/>
              </a:ext>
            </a:extLst>
          </p:cNvPr>
          <p:cNvSpPr/>
          <p:nvPr/>
        </p:nvSpPr>
        <p:spPr>
          <a:xfrm>
            <a:off x="4193991" y="6007969"/>
            <a:ext cx="1152128" cy="717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Ufficio Monitoraggio e Assistenza</a:t>
            </a:r>
          </a:p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</a:t>
            </a:r>
            <a:r>
              <a:rPr lang="it-IT" sz="800" dirty="0">
                <a:solidFill>
                  <a:schemeClr val="tx1"/>
                </a:solidFill>
                <a:latin typeface="Arial" charset="0"/>
              </a:rPr>
              <a:t>A. Nevigato</a:t>
            </a:r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</a:t>
            </a:r>
          </a:p>
          <a:p>
            <a:pPr algn="ctr"/>
            <a:endParaRPr kumimoji="0" 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Rettangolo 52">
            <a:extLst>
              <a:ext uri="{FF2B5EF4-FFF2-40B4-BE49-F238E27FC236}">
                <a16:creationId xmlns:a16="http://schemas.microsoft.com/office/drawing/2014/main" id="{8DC241B9-BD8A-4C0C-B112-A7A62448CBD2}"/>
              </a:ext>
            </a:extLst>
          </p:cNvPr>
          <p:cNvSpPr/>
          <p:nvPr/>
        </p:nvSpPr>
        <p:spPr>
          <a:xfrm>
            <a:off x="5472788" y="6009176"/>
            <a:ext cx="1152128" cy="717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Ufficio Accoglienza Inserimenti e </a:t>
            </a:r>
            <a:r>
              <a:rPr kumimoji="0" lang="it-IT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Bancadati</a:t>
            </a:r>
            <a:endParaRPr kumimoji="0" 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lvl="0" algn="ctr"/>
            <a:r>
              <a:rPr lang="it-IT" sz="800" dirty="0">
                <a:solidFill>
                  <a:schemeClr val="tx1"/>
                </a:solidFill>
                <a:latin typeface="Arial" charset="0"/>
              </a:rPr>
              <a:t>(S. Farotti)</a:t>
            </a:r>
            <a:endParaRPr kumimoji="0" 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algn="ctr"/>
            <a:endParaRPr kumimoji="0" 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Rettangolo 53">
            <a:extLst>
              <a:ext uri="{FF2B5EF4-FFF2-40B4-BE49-F238E27FC236}">
                <a16:creationId xmlns:a16="http://schemas.microsoft.com/office/drawing/2014/main" id="{6BB230E9-3E92-4FAD-B6C7-B7B7385386D1}"/>
              </a:ext>
            </a:extLst>
          </p:cNvPr>
          <p:cNvSpPr/>
          <p:nvPr/>
        </p:nvSpPr>
        <p:spPr>
          <a:xfrm>
            <a:off x="6769182" y="6031086"/>
            <a:ext cx="1152128" cy="717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Ufficio Rendicontazione</a:t>
            </a:r>
          </a:p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</a:t>
            </a:r>
            <a:r>
              <a:rPr lang="it-IT" sz="800" dirty="0">
                <a:solidFill>
                  <a:schemeClr val="tx1"/>
                </a:solidFill>
                <a:latin typeface="Arial" charset="0"/>
              </a:rPr>
              <a:t>A. Romanelli</a:t>
            </a:r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</a:t>
            </a:r>
          </a:p>
          <a:p>
            <a:pPr algn="ctr"/>
            <a:endParaRPr kumimoji="0" 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id="{5320B7B0-FF90-4541-A5E5-4ECF9F727E63}"/>
              </a:ext>
            </a:extLst>
          </p:cNvPr>
          <p:cNvSpPr/>
          <p:nvPr/>
        </p:nvSpPr>
        <p:spPr>
          <a:xfrm>
            <a:off x="226630" y="6038778"/>
            <a:ext cx="1152128" cy="717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Ufficio Pianificazione e Coordinamento Operativo</a:t>
            </a:r>
          </a:p>
          <a:p>
            <a:pPr lvl="0" algn="ctr"/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</a:t>
            </a:r>
            <a:r>
              <a:rPr lang="it-IT" sz="800" dirty="0">
                <a:solidFill>
                  <a:schemeClr val="tx1"/>
                </a:solidFill>
                <a:latin typeface="Arial" charset="0"/>
              </a:rPr>
              <a:t>MS. Olivieri</a:t>
            </a:r>
            <a:r>
              <a:rPr kumimoji="0" 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</a:t>
            </a:r>
          </a:p>
          <a:p>
            <a:pPr algn="ctr"/>
            <a:endParaRPr kumimoji="0" 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7" name="Connettore 1 78">
            <a:extLst>
              <a:ext uri="{FF2B5EF4-FFF2-40B4-BE49-F238E27FC236}">
                <a16:creationId xmlns:a16="http://schemas.microsoft.com/office/drawing/2014/main" id="{211F440C-932C-45C6-B8D8-190DD75A3187}"/>
              </a:ext>
            </a:extLst>
          </p:cNvPr>
          <p:cNvCxnSpPr>
            <a:cxnSpLocks/>
          </p:cNvCxnSpPr>
          <p:nvPr/>
        </p:nvCxnSpPr>
        <p:spPr>
          <a:xfrm>
            <a:off x="802694" y="5733256"/>
            <a:ext cx="0" cy="3699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78">
            <a:extLst>
              <a:ext uri="{FF2B5EF4-FFF2-40B4-BE49-F238E27FC236}">
                <a16:creationId xmlns:a16="http://schemas.microsoft.com/office/drawing/2014/main" id="{060BABB5-F3EE-4FF6-B2EA-B29FACEDEF6E}"/>
              </a:ext>
            </a:extLst>
          </p:cNvPr>
          <p:cNvCxnSpPr>
            <a:cxnSpLocks/>
          </p:cNvCxnSpPr>
          <p:nvPr/>
        </p:nvCxnSpPr>
        <p:spPr>
          <a:xfrm>
            <a:off x="3373991" y="5733256"/>
            <a:ext cx="0" cy="3699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8">
            <a:extLst>
              <a:ext uri="{FF2B5EF4-FFF2-40B4-BE49-F238E27FC236}">
                <a16:creationId xmlns:a16="http://schemas.microsoft.com/office/drawing/2014/main" id="{43410CF0-3D7C-493C-8FDA-A45740EF6A93}"/>
              </a:ext>
            </a:extLst>
          </p:cNvPr>
          <p:cNvCxnSpPr>
            <a:cxnSpLocks/>
          </p:cNvCxnSpPr>
          <p:nvPr/>
        </p:nvCxnSpPr>
        <p:spPr>
          <a:xfrm>
            <a:off x="2071193" y="5733256"/>
            <a:ext cx="0" cy="3699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78">
            <a:extLst>
              <a:ext uri="{FF2B5EF4-FFF2-40B4-BE49-F238E27FC236}">
                <a16:creationId xmlns:a16="http://schemas.microsoft.com/office/drawing/2014/main" id="{E9D51C70-404E-4437-87BB-7BCFAC59A96D}"/>
              </a:ext>
            </a:extLst>
          </p:cNvPr>
          <p:cNvCxnSpPr>
            <a:cxnSpLocks/>
          </p:cNvCxnSpPr>
          <p:nvPr/>
        </p:nvCxnSpPr>
        <p:spPr>
          <a:xfrm>
            <a:off x="4742169" y="5733256"/>
            <a:ext cx="0" cy="3699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78">
            <a:extLst>
              <a:ext uri="{FF2B5EF4-FFF2-40B4-BE49-F238E27FC236}">
                <a16:creationId xmlns:a16="http://schemas.microsoft.com/office/drawing/2014/main" id="{186B519E-5DF8-492F-BB26-1D738326C067}"/>
              </a:ext>
            </a:extLst>
          </p:cNvPr>
          <p:cNvCxnSpPr>
            <a:cxnSpLocks/>
          </p:cNvCxnSpPr>
          <p:nvPr/>
        </p:nvCxnSpPr>
        <p:spPr>
          <a:xfrm>
            <a:off x="6048852" y="5733256"/>
            <a:ext cx="0" cy="3699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78">
            <a:extLst>
              <a:ext uri="{FF2B5EF4-FFF2-40B4-BE49-F238E27FC236}">
                <a16:creationId xmlns:a16="http://schemas.microsoft.com/office/drawing/2014/main" id="{032CEF4B-5BF9-4599-A2C7-9449E4D4611E}"/>
              </a:ext>
            </a:extLst>
          </p:cNvPr>
          <p:cNvCxnSpPr>
            <a:cxnSpLocks/>
          </p:cNvCxnSpPr>
          <p:nvPr/>
        </p:nvCxnSpPr>
        <p:spPr>
          <a:xfrm>
            <a:off x="7322751" y="5733256"/>
            <a:ext cx="0" cy="3699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78">
            <a:extLst>
              <a:ext uri="{FF2B5EF4-FFF2-40B4-BE49-F238E27FC236}">
                <a16:creationId xmlns:a16="http://schemas.microsoft.com/office/drawing/2014/main" id="{999D845E-393D-49E9-ADE7-6A50EA4DAD92}"/>
              </a:ext>
            </a:extLst>
          </p:cNvPr>
          <p:cNvCxnSpPr>
            <a:cxnSpLocks/>
          </p:cNvCxnSpPr>
          <p:nvPr/>
        </p:nvCxnSpPr>
        <p:spPr>
          <a:xfrm flipH="1" flipV="1">
            <a:off x="5178344" y="1222051"/>
            <a:ext cx="1106" cy="14805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1 78">
            <a:extLst>
              <a:ext uri="{FF2B5EF4-FFF2-40B4-BE49-F238E27FC236}">
                <a16:creationId xmlns:a16="http://schemas.microsoft.com/office/drawing/2014/main" id="{678E7BED-CE54-4459-B958-D4DC2B1F3536}"/>
              </a:ext>
            </a:extLst>
          </p:cNvPr>
          <p:cNvCxnSpPr>
            <a:cxnSpLocks/>
          </p:cNvCxnSpPr>
          <p:nvPr/>
        </p:nvCxnSpPr>
        <p:spPr>
          <a:xfrm>
            <a:off x="5734012" y="1319783"/>
            <a:ext cx="73962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78">
            <a:extLst>
              <a:ext uri="{FF2B5EF4-FFF2-40B4-BE49-F238E27FC236}">
                <a16:creationId xmlns:a16="http://schemas.microsoft.com/office/drawing/2014/main" id="{691ED9C5-5C30-4C2A-BF91-B308F52A50B6}"/>
              </a:ext>
            </a:extLst>
          </p:cNvPr>
          <p:cNvCxnSpPr>
            <a:cxnSpLocks/>
          </p:cNvCxnSpPr>
          <p:nvPr/>
        </p:nvCxnSpPr>
        <p:spPr>
          <a:xfrm>
            <a:off x="5734012" y="2496609"/>
            <a:ext cx="7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tangolo 27">
            <a:extLst>
              <a:ext uri="{FF2B5EF4-FFF2-40B4-BE49-F238E27FC236}">
                <a16:creationId xmlns:a16="http://schemas.microsoft.com/office/drawing/2014/main" id="{C3E807E5-93A7-4E03-ABE8-5EF67BD05893}"/>
              </a:ext>
            </a:extLst>
          </p:cNvPr>
          <p:cNvSpPr/>
          <p:nvPr/>
        </p:nvSpPr>
        <p:spPr>
          <a:xfrm>
            <a:off x="5490738" y="1632848"/>
            <a:ext cx="1752404" cy="515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Dipartimento </a:t>
            </a:r>
          </a:p>
          <a:p>
            <a:pPr algn="ctr"/>
            <a:r>
              <a:rPr lang="it-IT" sz="800" dirty="0">
                <a:solidFill>
                  <a:schemeClr val="tx1"/>
                </a:solidFill>
              </a:rPr>
              <a:t>Comunicazione &amp; Editoria            (V. Magiar)</a:t>
            </a:r>
          </a:p>
        </p:txBody>
      </p:sp>
      <p:sp>
        <p:nvSpPr>
          <p:cNvPr id="72" name="Rettangolo 71">
            <a:extLst>
              <a:ext uri="{FF2B5EF4-FFF2-40B4-BE49-F238E27FC236}">
                <a16:creationId xmlns:a16="http://schemas.microsoft.com/office/drawing/2014/main" id="{9B71E2D1-355B-4B92-B306-619B6CA39E09}"/>
              </a:ext>
            </a:extLst>
          </p:cNvPr>
          <p:cNvSpPr/>
          <p:nvPr/>
        </p:nvSpPr>
        <p:spPr>
          <a:xfrm>
            <a:off x="5490738" y="2239037"/>
            <a:ext cx="1752404" cy="552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Dipartimento Studi e Ricerche</a:t>
            </a:r>
          </a:p>
          <a:p>
            <a:pPr algn="ctr"/>
            <a:r>
              <a:rPr lang="it-IT" sz="800" dirty="0">
                <a:solidFill>
                  <a:schemeClr val="tx1"/>
                </a:solidFill>
              </a:rPr>
              <a:t>(M. Giovannetti)</a:t>
            </a:r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BC79A6E1-6667-4D1E-AE46-3801CE6258AF}"/>
              </a:ext>
            </a:extLst>
          </p:cNvPr>
          <p:cNvCxnSpPr>
            <a:stCxn id="28" idx="0"/>
            <a:endCxn id="28" idx="0"/>
          </p:cNvCxnSpPr>
          <p:nvPr/>
        </p:nvCxnSpPr>
        <p:spPr>
          <a:xfrm>
            <a:off x="6366940" y="163284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5DD57BC4-132A-43ED-9405-23D1F95A6629}"/>
              </a:ext>
            </a:extLst>
          </p:cNvPr>
          <p:cNvCxnSpPr>
            <a:cxnSpLocks/>
          </p:cNvCxnSpPr>
          <p:nvPr/>
        </p:nvCxnSpPr>
        <p:spPr>
          <a:xfrm flipH="1" flipV="1">
            <a:off x="7595079" y="1940219"/>
            <a:ext cx="516116" cy="21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tangolo 39">
            <a:extLst>
              <a:ext uri="{FF2B5EF4-FFF2-40B4-BE49-F238E27FC236}">
                <a16:creationId xmlns:a16="http://schemas.microsoft.com/office/drawing/2014/main" id="{29E52FF4-FEAE-4953-A962-1C73F6D76E7F}"/>
              </a:ext>
            </a:extLst>
          </p:cNvPr>
          <p:cNvSpPr/>
          <p:nvPr/>
        </p:nvSpPr>
        <p:spPr>
          <a:xfrm>
            <a:off x="7446828" y="1691982"/>
            <a:ext cx="1364048" cy="466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Ufficio Redazione Web  e Produzione multimediale             (G. Galeone)</a:t>
            </a:r>
          </a:p>
        </p:txBody>
      </p:sp>
      <p:cxnSp>
        <p:nvCxnSpPr>
          <p:cNvPr id="69" name="Connettore 1 78">
            <a:extLst>
              <a:ext uri="{FF2B5EF4-FFF2-40B4-BE49-F238E27FC236}">
                <a16:creationId xmlns:a16="http://schemas.microsoft.com/office/drawing/2014/main" id="{A68F4983-42E7-45F3-8642-780CEDA7D3BC}"/>
              </a:ext>
            </a:extLst>
          </p:cNvPr>
          <p:cNvCxnSpPr>
            <a:cxnSpLocks/>
            <a:endCxn id="33" idx="1"/>
          </p:cNvCxnSpPr>
          <p:nvPr/>
        </p:nvCxnSpPr>
        <p:spPr>
          <a:xfrm>
            <a:off x="2923227" y="2181377"/>
            <a:ext cx="38115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78">
            <a:extLst>
              <a:ext uri="{FF2B5EF4-FFF2-40B4-BE49-F238E27FC236}">
                <a16:creationId xmlns:a16="http://schemas.microsoft.com/office/drawing/2014/main" id="{85B292A1-F935-4D0B-8C8A-B2032C9A8A79}"/>
              </a:ext>
            </a:extLst>
          </p:cNvPr>
          <p:cNvCxnSpPr>
            <a:cxnSpLocks/>
          </p:cNvCxnSpPr>
          <p:nvPr/>
        </p:nvCxnSpPr>
        <p:spPr>
          <a:xfrm>
            <a:off x="5178344" y="2730107"/>
            <a:ext cx="766164" cy="89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1 78">
            <a:extLst>
              <a:ext uri="{FF2B5EF4-FFF2-40B4-BE49-F238E27FC236}">
                <a16:creationId xmlns:a16="http://schemas.microsoft.com/office/drawing/2014/main" id="{6CB72867-0976-4544-AEF5-6FB5A8B123C2}"/>
              </a:ext>
            </a:extLst>
          </p:cNvPr>
          <p:cNvCxnSpPr>
            <a:cxnSpLocks/>
          </p:cNvCxnSpPr>
          <p:nvPr/>
        </p:nvCxnSpPr>
        <p:spPr>
          <a:xfrm>
            <a:off x="5178344" y="1900856"/>
            <a:ext cx="73962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1 78">
            <a:extLst>
              <a:ext uri="{FF2B5EF4-FFF2-40B4-BE49-F238E27FC236}">
                <a16:creationId xmlns:a16="http://schemas.microsoft.com/office/drawing/2014/main" id="{CC4DF090-2CF2-485C-A26B-A09224FD8EEF}"/>
              </a:ext>
            </a:extLst>
          </p:cNvPr>
          <p:cNvCxnSpPr>
            <a:cxnSpLocks/>
            <a:endCxn id="40" idx="1"/>
          </p:cNvCxnSpPr>
          <p:nvPr/>
        </p:nvCxnSpPr>
        <p:spPr>
          <a:xfrm flipV="1">
            <a:off x="7067077" y="1925480"/>
            <a:ext cx="379751" cy="80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F13796FB-3533-4D28-AC6B-B78A81CB7266}"/>
              </a:ext>
            </a:extLst>
          </p:cNvPr>
          <p:cNvSpPr txBox="1"/>
          <p:nvPr/>
        </p:nvSpPr>
        <p:spPr>
          <a:xfrm>
            <a:off x="5464414" y="1154313"/>
            <a:ext cx="175240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algn="ctr">
              <a:defRPr sz="8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dirty="0">
                <a:solidFill>
                  <a:schemeClr val="tx1"/>
                </a:solidFill>
              </a:rPr>
              <a:t>Ufficio Monitoraggio tecnico progetti finanziati (A. Maurenzi)</a:t>
            </a:r>
          </a:p>
        </p:txBody>
      </p:sp>
      <p:cxnSp>
        <p:nvCxnSpPr>
          <p:cNvPr id="87" name="Connettore 1 78">
            <a:extLst>
              <a:ext uri="{FF2B5EF4-FFF2-40B4-BE49-F238E27FC236}">
                <a16:creationId xmlns:a16="http://schemas.microsoft.com/office/drawing/2014/main" id="{15A1E95E-2B29-4077-9B73-31AD478DFDEE}"/>
              </a:ext>
            </a:extLst>
          </p:cNvPr>
          <p:cNvCxnSpPr>
            <a:cxnSpLocks/>
          </p:cNvCxnSpPr>
          <p:nvPr/>
        </p:nvCxnSpPr>
        <p:spPr>
          <a:xfrm flipV="1">
            <a:off x="5178344" y="1246523"/>
            <a:ext cx="383082" cy="90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108BF2DB-1A2C-47A0-813F-9CBD7905025C}"/>
              </a:ext>
            </a:extLst>
          </p:cNvPr>
          <p:cNvSpPr txBox="1"/>
          <p:nvPr/>
        </p:nvSpPr>
        <p:spPr>
          <a:xfrm>
            <a:off x="8028384" y="5589240"/>
            <a:ext cx="976879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/>
              <a:t>Ufficio Rendicontazione</a:t>
            </a:r>
          </a:p>
          <a:p>
            <a:pPr algn="ctr"/>
            <a:r>
              <a:rPr lang="it-IT" sz="800" dirty="0"/>
              <a:t>(F. Rana)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194</Words>
  <Application>Microsoft Office PowerPoint</Application>
  <PresentationFormat>Presentazione su schermo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Arial</vt:lpstr>
      <vt:lpstr>Struttura predefinita</vt:lpstr>
      <vt:lpstr>Fondazione Cittalia Organigramma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maurenzi</dc:creator>
  <cp:lastModifiedBy>Elio Castelnuovo</cp:lastModifiedBy>
  <cp:revision>43</cp:revision>
  <cp:lastPrinted>2019-12-06T15:15:23Z</cp:lastPrinted>
  <dcterms:created xsi:type="dcterms:W3CDTF">2015-12-17T09:58:25Z</dcterms:created>
  <dcterms:modified xsi:type="dcterms:W3CDTF">2021-02-19T14:09:47Z</dcterms:modified>
</cp:coreProperties>
</file>